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8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43" r:id="rId11"/>
    <p:sldId id="344" r:id="rId12"/>
    <p:sldId id="345" r:id="rId13"/>
    <p:sldId id="346" r:id="rId14"/>
    <p:sldId id="272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292" r:id="rId34"/>
    <p:sldId id="293" r:id="rId35"/>
    <p:sldId id="294" r:id="rId36"/>
    <p:sldId id="295" r:id="rId37"/>
    <p:sldId id="339" r:id="rId38"/>
    <p:sldId id="316" r:id="rId39"/>
    <p:sldId id="310" r:id="rId40"/>
    <p:sldId id="337" r:id="rId41"/>
    <p:sldId id="322" r:id="rId42"/>
    <p:sldId id="297" r:id="rId43"/>
    <p:sldId id="298" r:id="rId44"/>
    <p:sldId id="299" r:id="rId45"/>
    <p:sldId id="338" r:id="rId46"/>
    <p:sldId id="301" r:id="rId47"/>
    <p:sldId id="323" r:id="rId48"/>
    <p:sldId id="302" r:id="rId49"/>
    <p:sldId id="303" r:id="rId50"/>
    <p:sldId id="304" r:id="rId51"/>
    <p:sldId id="317" r:id="rId52"/>
    <p:sldId id="327" r:id="rId53"/>
    <p:sldId id="340" r:id="rId54"/>
    <p:sldId id="324" r:id="rId55"/>
    <p:sldId id="274" r:id="rId56"/>
    <p:sldId id="306" r:id="rId57"/>
    <p:sldId id="329" r:id="rId58"/>
    <p:sldId id="341" r:id="rId59"/>
    <p:sldId id="334" r:id="rId60"/>
    <p:sldId id="330" r:id="rId61"/>
    <p:sldId id="321" r:id="rId62"/>
    <p:sldId id="328" r:id="rId63"/>
    <p:sldId id="318" r:id="rId64"/>
    <p:sldId id="342" r:id="rId65"/>
    <p:sldId id="315" r:id="rId66"/>
    <p:sldId id="335" r:id="rId6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FFFFFF"/>
    <a:srgbClr val="9C695B"/>
    <a:srgbClr val="B9957B"/>
    <a:srgbClr val="D2B986"/>
    <a:srgbClr val="F0E9B8"/>
    <a:srgbClr val="F7ECF9"/>
    <a:srgbClr val="C00000"/>
    <a:srgbClr val="D21F1B"/>
    <a:srgbClr val="FD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53" d="100"/>
          <a:sy n="53" d="100"/>
        </p:scale>
        <p:origin x="868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29/01/2025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138-7E94-294C-E0E7-F150FBA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74273-2D3F-3954-63F5-849F5718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0EB74-EAA3-708C-9A49-62048281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BD578-C6E9-F5BD-416F-9D1EAAF70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5BFF-7F47-2D07-0D4C-C0EA5FE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67F9-F2EC-8A55-7651-BDB1D1914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C2FE8-DA79-7996-C414-6982D98E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D552-5063-6665-9C82-13CBC996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8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7F3-5A15-95D0-E319-5282AFE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7F6905-2B34-3D91-F30D-69C6BEE7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73C681-8A8F-F973-D2A1-31210BB7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5FA5E-E507-65CE-6236-F529015B9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929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E62-3B1F-2A90-436B-CEF85E9D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ED47F7-9EC2-D2C9-3A33-7BC2F886B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58B080-19AC-35CE-7D9C-E853FBB7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BC17D-D9EB-C6FF-51BF-E3FFCBE08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1/29/2025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microsoft.com/office/2007/relationships/hdphoto" Target="../media/hdphoto1.wdp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82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microsoft.com/office/2007/relationships/hdphoto" Target="../media/hdphoto1.wdp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3.png"/><Relationship Id="rId7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72.png"/><Relationship Id="rId10" Type="http://schemas.openxmlformats.org/officeDocument/2006/relationships/image" Target="../media/image100.png"/><Relationship Id="rId4" Type="http://schemas.microsoft.com/office/2007/relationships/hdphoto" Target="../media/hdphoto1.wdp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04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5.jp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microsoft.com/office/2007/relationships/hdphoto" Target="../media/hdphoto1.wdp"/><Relationship Id="rId9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4.png"/><Relationship Id="rId7" Type="http://schemas.openxmlformats.org/officeDocument/2006/relationships/image" Target="../media/image112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11" Type="http://schemas.openxmlformats.org/officeDocument/2006/relationships/image" Target="../media/image74.png"/><Relationship Id="rId5" Type="http://schemas.openxmlformats.org/officeDocument/2006/relationships/image" Target="../media/image3.png"/><Relationship Id="rId10" Type="http://schemas.openxmlformats.org/officeDocument/2006/relationships/image" Target="../media/image118.png"/><Relationship Id="rId4" Type="http://schemas.openxmlformats.org/officeDocument/2006/relationships/image" Target="../media/image115.png"/><Relationship Id="rId9" Type="http://schemas.openxmlformats.org/officeDocument/2006/relationships/image" Target="../media/image11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jpg"/><Relationship Id="rId5" Type="http://schemas.openxmlformats.org/officeDocument/2006/relationships/image" Target="../media/image120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5.png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38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07/relationships/hdphoto" Target="../media/hdphoto1.wdp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11.png"/><Relationship Id="rId4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microsoft.com/office/2007/relationships/hdphoto" Target="../media/hdphoto1.wdp"/><Relationship Id="rId7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URBAN MOBILITY CHALLENGE</a:t>
            </a:r>
            <a:endParaRPr lang="it-IT" sz="3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Alessandro Borgherini - 2123456</a:t>
            </a:r>
          </a:p>
          <a:p>
            <a:r>
              <a:rPr lang="it-IT" b="1" dirty="0">
                <a:solidFill>
                  <a:schemeClr val="bg1"/>
                </a:solidFill>
              </a:rPr>
              <a:t>Riccardo Rettore - 2110512</a:t>
            </a:r>
          </a:p>
          <a:p>
            <a:r>
              <a:rPr lang="it-IT" b="1" dirty="0">
                <a:solidFill>
                  <a:schemeClr val="bg1"/>
                </a:solidFill>
              </a:rPr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84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1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E99EF-8EFC-AE62-032F-0C8ADA68A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114" y="4539289"/>
            <a:ext cx="3172471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09595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9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75D1C-6990-A7C0-75F6-0F1C2864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3ABE0B5-AA9F-2DD2-B00C-138C4FA9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36922-DD0C-9341-53F7-74C524CB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5" y="1178651"/>
            <a:ext cx="10638389" cy="5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considerations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FC3E-6EFD-BDB3-8040-AC659CF8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575EE03-FDD4-1799-D324-F30E835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079E-980A-F1DD-1394-C3F3FE81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" y="1157001"/>
            <a:ext cx="10821524" cy="567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751CF-7AC8-E8F1-013E-6397A2972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74" y="3346281"/>
            <a:ext cx="4660836" cy="240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5C9E5-4D37-9013-0DAF-B069F4F468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1" y="3292074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4F897-DEE4-BFCA-FA4E-C4886C7CC179}"/>
              </a:ext>
            </a:extLst>
          </p:cNvPr>
          <p:cNvSpPr txBox="1"/>
          <p:nvPr/>
        </p:nvSpPr>
        <p:spPr>
          <a:xfrm>
            <a:off x="6654800" y="334628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8368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1871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7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399663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0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b="1" dirty="0"/>
              <a:t>d = 2 / </a:t>
            </a:r>
            <a:r>
              <a:rPr lang="it-IT" sz="1400" b="1" dirty="0" err="1"/>
              <a:t>sqrt</a:t>
            </a:r>
            <a:r>
              <a:rPr lang="it-IT" sz="1400" b="1" dirty="0"/>
              <a:t>(2)</a:t>
            </a:r>
          </a:p>
          <a:p>
            <a:r>
              <a:rPr lang="it-IT" sz="1400" b="1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88216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179544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98672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3BD1-5644-E4B9-2779-1E5CF70E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1EA0FA9-BA05-6F01-6DBD-E5B84358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BC351-9349-30D8-B1C0-4A190632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9" y="1189006"/>
            <a:ext cx="10341342" cy="566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1D214-AAE8-76CC-7782-E05DF1FF8C41}"/>
              </a:ext>
            </a:extLst>
          </p:cNvPr>
          <p:cNvSpPr txBox="1"/>
          <p:nvPr/>
        </p:nvSpPr>
        <p:spPr>
          <a:xfrm>
            <a:off x="9250288" y="5831687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102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A5-D41F-3624-F55F-3521D97D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55B24DD-FBDE-06C3-5C5D-D48404C5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5B22F-03CF-6A97-2E91-39003DE8E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" y="1181320"/>
            <a:ext cx="10634438" cy="567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C9D64-B1C8-DA78-E214-8E8AD0FC1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3" y="2664788"/>
            <a:ext cx="4672730" cy="2415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57B9C-77EA-54B6-144D-08FE752A810D}"/>
              </a:ext>
            </a:extLst>
          </p:cNvPr>
          <p:cNvSpPr txBox="1"/>
          <p:nvPr/>
        </p:nvSpPr>
        <p:spPr>
          <a:xfrm>
            <a:off x="1615774" y="1600763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A5210-FC7F-F95A-E945-7A98867B39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27" y="2664788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EA41A-27D7-7E1F-0F00-468D9F4FEEA2}"/>
              </a:ext>
            </a:extLst>
          </p:cNvPr>
          <p:cNvSpPr txBox="1"/>
          <p:nvPr/>
        </p:nvSpPr>
        <p:spPr>
          <a:xfrm>
            <a:off x="6747666" y="2718995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101876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DBCBB278-E38B-FC1A-86AC-930E9931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5091" r="7942" b="2837"/>
          <a:stretch/>
        </p:blipFill>
        <p:spPr>
          <a:xfrm>
            <a:off x="4067257" y="1096429"/>
            <a:ext cx="8116979" cy="566900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579914" y="2601686"/>
            <a:ext cx="2253343" cy="32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4495800"/>
            <a:ext cx="283029" cy="1265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2834080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2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E05D14A-321D-B61D-B191-2F373621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6349" r="8572" b="3829"/>
          <a:stretch/>
        </p:blipFill>
        <p:spPr>
          <a:xfrm>
            <a:off x="4305124" y="1316966"/>
            <a:ext cx="7872803" cy="554103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494271"/>
            <a:ext cx="4611431" cy="8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V="1">
            <a:off x="8370064" y="4874527"/>
            <a:ext cx="0" cy="720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 flipH="1">
            <a:off x="5682343" y="3272461"/>
            <a:ext cx="121296" cy="1778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9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1CCE64F8-E425-B71F-1D7A-2EE3F16ED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180" y="4734689"/>
            <a:ext cx="914820" cy="38473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8085589" y="4748413"/>
            <a:ext cx="268797" cy="323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0840" y="5119427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2CCDF903-97EF-E42C-9D43-4E92B35FC4D7}"/>
              </a:ext>
            </a:extLst>
          </p:cNvPr>
          <p:cNvSpPr/>
          <p:nvPr/>
        </p:nvSpPr>
        <p:spPr>
          <a:xfrm>
            <a:off x="2180145" y="1917290"/>
            <a:ext cx="661026" cy="434024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E992E36-0FA1-9FC9-5990-5F259975BB44}"/>
              </a:ext>
            </a:extLst>
          </p:cNvPr>
          <p:cNvSpPr/>
          <p:nvPr/>
        </p:nvSpPr>
        <p:spPr>
          <a:xfrm>
            <a:off x="8361321" y="4781826"/>
            <a:ext cx="181679" cy="33760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5C20317-4674-1D8E-706A-1B0CFFB1614E}"/>
              </a:ext>
            </a:extLst>
          </p:cNvPr>
          <p:cNvSpPr/>
          <p:nvPr/>
        </p:nvSpPr>
        <p:spPr>
          <a:xfrm>
            <a:off x="10953343" y="3603339"/>
            <a:ext cx="433492" cy="246353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2243664-4685-FD73-72D2-02C2E57E0864}"/>
              </a:ext>
            </a:extLst>
          </p:cNvPr>
          <p:cNvSpPr/>
          <p:nvPr/>
        </p:nvSpPr>
        <p:spPr>
          <a:xfrm>
            <a:off x="9318292" y="3612426"/>
            <a:ext cx="558996" cy="26706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5706CD3-B571-ABAA-4C81-047C8EE02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" t="3040" r="8759" b="1572"/>
          <a:stretch/>
        </p:blipFill>
        <p:spPr>
          <a:xfrm>
            <a:off x="2921620" y="1200102"/>
            <a:ext cx="9253973" cy="552408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C00000"/>
                </a:solidFill>
              </a:rPr>
              <a:t>speed</a:t>
            </a:r>
            <a:endParaRPr lang="it-IT" dirty="0">
              <a:solidFill>
                <a:srgbClr val="C00000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222702"/>
            <a:ext cx="1574528" cy="12868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0070C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C00000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2570584" cy="6075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8" y="5339262"/>
            <a:ext cx="4355381" cy="809291"/>
          </a:xfrm>
          <a:prstGeom prst="curvedConnector3">
            <a:avLst>
              <a:gd name="adj1" fmla="val 9864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ED7FDE-2D8B-35F5-51A0-950E158301FC}"/>
              </a:ext>
            </a:extLst>
          </p:cNvPr>
          <p:cNvCxnSpPr/>
          <p:nvPr/>
        </p:nvCxnSpPr>
        <p:spPr>
          <a:xfrm flipV="1">
            <a:off x="5638800" y="4833257"/>
            <a:ext cx="457200" cy="26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B3D74F5-7903-7ABC-58C2-A5DF3A5C20D2}"/>
              </a:ext>
            </a:extLst>
          </p:cNvPr>
          <p:cNvCxnSpPr>
            <a:cxnSpLocks/>
          </p:cNvCxnSpPr>
          <p:nvPr/>
        </p:nvCxnSpPr>
        <p:spPr>
          <a:xfrm flipV="1">
            <a:off x="5625279" y="3222702"/>
            <a:ext cx="575568" cy="1889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1.79%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96E-6017-9597-B609-AE062D2C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5611F73-6870-A769-A9D8-BEBF1032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EFF475B-91C5-7286-EB45-957BACCD1F0A}"/>
              </a:ext>
            </a:extLst>
          </p:cNvPr>
          <p:cNvSpPr txBox="1"/>
          <p:nvPr/>
        </p:nvSpPr>
        <p:spPr>
          <a:xfrm>
            <a:off x="11092148" y="1274048"/>
            <a:ext cx="90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Gains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39CB2E-2138-B513-6983-42D15559082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F66B0B3-049C-6293-CB4A-E864BA08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4127" r="8661" b="2858"/>
          <a:stretch/>
        </p:blipFill>
        <p:spPr>
          <a:xfrm>
            <a:off x="0" y="1153884"/>
            <a:ext cx="9872613" cy="570411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D468CC-1B7F-71A9-BFFA-18874E33C56F}"/>
              </a:ext>
            </a:extLst>
          </p:cNvPr>
          <p:cNvSpPr txBox="1"/>
          <p:nvPr/>
        </p:nvSpPr>
        <p:spPr>
          <a:xfrm>
            <a:off x="9881419" y="2058804"/>
            <a:ext cx="2506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Kv</a:t>
            </a:r>
            <a:r>
              <a:rPr lang="en-US" dirty="0">
                <a:solidFill>
                  <a:srgbClr val="FFC000"/>
                </a:solidFill>
              </a:rPr>
              <a:t> greater than Kw</a:t>
            </a:r>
            <a:r>
              <a:rPr lang="en-US" dirty="0"/>
              <a:t>, bigger overshoot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AB6CCA-033A-89A0-710B-42020B6C7ADB}"/>
              </a:ext>
            </a:extLst>
          </p:cNvPr>
          <p:cNvSpPr txBox="1"/>
          <p:nvPr/>
        </p:nvSpPr>
        <p:spPr>
          <a:xfrm>
            <a:off x="9912591" y="3682776"/>
            <a:ext cx="2506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Kv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less than Kw</a:t>
            </a:r>
            <a:r>
              <a:rPr lang="en-US" dirty="0"/>
              <a:t>, the system reaches steady state more slowly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E42B800-18D5-520D-6C07-F02838579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220" y="5085956"/>
            <a:ext cx="3130501" cy="355903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D509A68-7550-7012-CC93-99B6EAA4084F}"/>
              </a:ext>
            </a:extLst>
          </p:cNvPr>
          <p:cNvSpPr/>
          <p:nvPr/>
        </p:nvSpPr>
        <p:spPr>
          <a:xfrm>
            <a:off x="9152870" y="4963067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50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781" y="5214000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49127E-7838-6AF5-C6C6-1CF55E95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2682" r="6859"/>
          <a:stretch/>
        </p:blipFill>
        <p:spPr>
          <a:xfrm>
            <a:off x="230901" y="2358492"/>
            <a:ext cx="6084229" cy="455288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 flipH="1">
            <a:off x="3056021" y="1717076"/>
            <a:ext cx="2605394" cy="1447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987F4-79BD-308F-36E0-0EC4E2796334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[0.35, 0.4, 0.6] 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BD8E79-72C7-478B-5329-85CB3E2C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729"/>
          <a:stretch/>
        </p:blipFill>
        <p:spPr>
          <a:xfrm>
            <a:off x="6315130" y="2265387"/>
            <a:ext cx="5837000" cy="455288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BF1190F-242F-7612-3EE3-17C572FEFA2E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3673396" cy="171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23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9C9917F-4BFC-5C0A-AF16-027E345F09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4692" y="5670926"/>
            <a:ext cx="1657581" cy="6586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45A21A-A718-1065-EDDB-9FFA1029AA71}"/>
              </a:ext>
            </a:extLst>
          </p:cNvPr>
          <p:cNvSpPr txBox="1"/>
          <p:nvPr/>
        </p:nvSpPr>
        <p:spPr>
          <a:xfrm>
            <a:off x="818147" y="5077326"/>
            <a:ext cx="2564150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New angle dynamics:</a:t>
            </a:r>
          </a:p>
        </p:txBody>
      </p:sp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B5A2-5623-E571-154C-41C66DD6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DBD949C-7167-7B47-C5EA-4E9FBF5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DB0726B-6F33-8765-3446-120C106BCBE9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156372-D03B-8B57-2B0A-D447050AAA5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0DB42E-A654-FDE4-1AF5-5E97C17723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7C8F0D-E26F-18AC-9E66-E0738C14F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4550" r="8705"/>
          <a:stretch/>
        </p:blipFill>
        <p:spPr>
          <a:xfrm>
            <a:off x="13091" y="2011526"/>
            <a:ext cx="6082909" cy="48464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168A3-E5BD-58D9-7C52-91EA11DE5AE1}"/>
              </a:ext>
            </a:extLst>
          </p:cNvPr>
          <p:cNvSpPr txBox="1"/>
          <p:nvPr/>
        </p:nvSpPr>
        <p:spPr>
          <a:xfrm>
            <a:off x="1987800" y="1128061"/>
            <a:ext cx="682190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[0.5, 0.7, 1.6]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0EB085-E0B8-3522-B19D-4FCB5E03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8442"/>
          <a:stretch/>
        </p:blipFill>
        <p:spPr>
          <a:xfrm>
            <a:off x="6090549" y="1775343"/>
            <a:ext cx="6088361" cy="50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6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216567" y="2170661"/>
            <a:ext cx="5465114" cy="20313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5775157" y="1356697"/>
            <a:ext cx="6253799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linear, </a:t>
            </a:r>
            <a:r>
              <a:rPr lang="it-IT" sz="1800" dirty="0" err="1"/>
              <a:t>decoupled</a:t>
            </a:r>
            <a:r>
              <a:rPr lang="it-IT" sz="1800" dirty="0"/>
              <a:t>, SISO , single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easy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5775157" y="3314499"/>
            <a:ext cx="625379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with more gains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68BAA28-02CA-F122-463B-7D285EE7265A}"/>
              </a:ext>
            </a:extLst>
          </p:cNvPr>
          <p:cNvSpPr txBox="1"/>
          <p:nvPr/>
        </p:nvSpPr>
        <p:spPr>
          <a:xfrm>
            <a:off x="902702" y="5243889"/>
            <a:ext cx="4610675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6211F39-5519-6896-6464-794713B06470}"/>
              </a:ext>
            </a:extLst>
          </p:cNvPr>
          <p:cNvSpPr txBox="1"/>
          <p:nvPr/>
        </p:nvSpPr>
        <p:spPr>
          <a:xfrm>
            <a:off x="6678625" y="5160487"/>
            <a:ext cx="477448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4F0CDCF-7125-68C2-8FFF-88A345FD2BB4}"/>
              </a:ext>
            </a:extLst>
          </p:cNvPr>
          <p:cNvCxnSpPr>
            <a:cxnSpLocks/>
          </p:cNvCxnSpPr>
          <p:nvPr/>
        </p:nvCxnSpPr>
        <p:spPr>
          <a:xfrm flipH="1">
            <a:off x="0" y="4957011"/>
            <a:ext cx="12192000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881D3BFD-D958-CAB2-21CA-EBD58A5BB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7877" b="9063"/>
          <a:stretch/>
        </p:blipFill>
        <p:spPr>
          <a:xfrm>
            <a:off x="1647241" y="2081463"/>
            <a:ext cx="9141834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2601</TotalTime>
  <Words>985</Words>
  <Application>Microsoft Office PowerPoint</Application>
  <PresentationFormat>Widescreen</PresentationFormat>
  <Paragraphs>243</Paragraphs>
  <Slides>66</Slides>
  <Notes>40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Final considerations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Alessandro Borgherini</cp:lastModifiedBy>
  <cp:revision>666</cp:revision>
  <dcterms:created xsi:type="dcterms:W3CDTF">2023-05-17T11:15:50Z</dcterms:created>
  <dcterms:modified xsi:type="dcterms:W3CDTF">2025-01-29T09:37:54Z</dcterms:modified>
</cp:coreProperties>
</file>